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4" r:id="rId3"/>
  </p:sldMasterIdLst>
  <p:notesMasterIdLst>
    <p:notesMasterId r:id="rId50"/>
  </p:notesMasterIdLst>
  <p:handoutMasterIdLst>
    <p:handoutMasterId r:id="rId51"/>
  </p:handoutMasterIdLst>
  <p:sldIdLst>
    <p:sldId id="1214" r:id="rId4"/>
    <p:sldId id="1246" r:id="rId5"/>
    <p:sldId id="1253" r:id="rId6"/>
    <p:sldId id="1315" r:id="rId7"/>
    <p:sldId id="1247" r:id="rId8"/>
    <p:sldId id="1249" r:id="rId9"/>
    <p:sldId id="1259" r:id="rId10"/>
    <p:sldId id="1250" r:id="rId11"/>
    <p:sldId id="1314" r:id="rId12"/>
    <p:sldId id="1248" r:id="rId13"/>
    <p:sldId id="1255" r:id="rId14"/>
    <p:sldId id="1254" r:id="rId15"/>
    <p:sldId id="1261" r:id="rId16"/>
    <p:sldId id="1262" r:id="rId17"/>
    <p:sldId id="1260" r:id="rId18"/>
    <p:sldId id="1258" r:id="rId19"/>
    <p:sldId id="1267" r:id="rId20"/>
    <p:sldId id="1272" r:id="rId21"/>
    <p:sldId id="1270" r:id="rId22"/>
    <p:sldId id="1273" r:id="rId23"/>
    <p:sldId id="1268" r:id="rId24"/>
    <p:sldId id="1271" r:id="rId25"/>
    <p:sldId id="1274" r:id="rId26"/>
    <p:sldId id="1275" r:id="rId27"/>
    <p:sldId id="1276" r:id="rId28"/>
    <p:sldId id="1277" r:id="rId29"/>
    <p:sldId id="1278" r:id="rId30"/>
    <p:sldId id="1279" r:id="rId31"/>
    <p:sldId id="1280" r:id="rId32"/>
    <p:sldId id="1263" r:id="rId33"/>
    <p:sldId id="1264" r:id="rId34"/>
    <p:sldId id="1302" r:id="rId35"/>
    <p:sldId id="1303" r:id="rId36"/>
    <p:sldId id="1266" r:id="rId37"/>
    <p:sldId id="1265" r:id="rId38"/>
    <p:sldId id="1305" r:id="rId39"/>
    <p:sldId id="1283" r:id="rId40"/>
    <p:sldId id="1284" r:id="rId41"/>
    <p:sldId id="1308" r:id="rId42"/>
    <p:sldId id="1313" r:id="rId43"/>
    <p:sldId id="1286" r:id="rId44"/>
    <p:sldId id="1287" r:id="rId45"/>
    <p:sldId id="1310" r:id="rId46"/>
    <p:sldId id="1311" r:id="rId47"/>
    <p:sldId id="1296" r:id="rId48"/>
    <p:sldId id="1224" r:id="rId49"/>
  </p:sldIdLst>
  <p:sldSz cx="9144000" cy="5715000" type="screen16x10"/>
  <p:notesSz cx="7010400" cy="92964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200" b="1" kern="1200">
        <a:solidFill>
          <a:srgbClr val="006666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832533"/>
    <a:srgbClr val="FFFFFF"/>
    <a:srgbClr val="0177FD"/>
    <a:srgbClr val="CACACA"/>
    <a:srgbClr val="017AFD"/>
    <a:srgbClr val="C00000"/>
    <a:srgbClr val="CAD0DD"/>
    <a:srgbClr val="E6E8EE"/>
    <a:srgbClr val="F13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1" autoAdjust="0"/>
    <p:restoredTop sz="90273" autoAdjust="0"/>
  </p:normalViewPr>
  <p:slideViewPr>
    <p:cSldViewPr>
      <p:cViewPr varScale="1">
        <p:scale>
          <a:sx n="74" d="100"/>
          <a:sy n="74" d="100"/>
        </p:scale>
        <p:origin x="1086" y="60"/>
      </p:cViewPr>
      <p:guideLst>
        <p:guide orient="horz" pos="2082"/>
        <p:guide pos="2730"/>
      </p:guideLst>
    </p:cSldViewPr>
  </p:slideViewPr>
  <p:outlineViewPr>
    <p:cViewPr>
      <p:scale>
        <a:sx n="33" d="100"/>
        <a:sy n="33" d="100"/>
      </p:scale>
      <p:origin x="0" y="12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20" y="-80"/>
      </p:cViewPr>
      <p:guideLst>
        <p:guide orient="horz" pos="2838"/>
        <p:guide pos="21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commentAuthors" Target="commentAuthors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6188C-E1B2-4137-A6CF-D053B0489017}" type="doc">
      <dgm:prSet loTypeId="relationship" loCatId="relationship" qsTypeId="urn:microsoft.com/office/officeart/2005/8/quickstyle/simple4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D374F014-189A-41AB-91A9-E485BC94E8AD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/>
            <a:t>同质化</a:t>
          </a:r>
          <a:r>
            <a:rPr lang="en-US" altLang="zh-CN" sz="3200"/>
            <a:t/>
          </a:r>
          <a:endParaRPr lang="en-US" altLang="zh-CN" sz="3200"/>
        </a:p>
      </dgm:t>
    </dgm:pt>
    <dgm:pt modelId="{CA4248BD-28C2-44AE-89DD-EA5D35D7C32D}" cxnId="{FFC16A85-7F02-42F2-9FB0-C8CEE3D03AF9}" type="parTrans">
      <dgm:prSet/>
      <dgm:spPr/>
      <dgm:t>
        <a:bodyPr/>
        <a:p>
          <a:endParaRPr lang="zh-CN" altLang="en-US"/>
        </a:p>
      </dgm:t>
    </dgm:pt>
    <dgm:pt modelId="{7C4B3588-D28F-43A0-8FF3-DC69D6235B8E}" cxnId="{FFC16A85-7F02-42F2-9FB0-C8CEE3D03AF9}" type="sibTrans">
      <dgm:prSet/>
      <dgm:spPr/>
      <dgm:t>
        <a:bodyPr/>
        <a:p>
          <a:endParaRPr lang="zh-CN" altLang="en-US"/>
        </a:p>
      </dgm:t>
    </dgm:pt>
    <dgm:pt modelId="{3340FF78-BAE5-4AB2-9577-DA1FA6BA4D6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目标</a:t>
          </a:r>
          <a:r>
            <a:rPr lang="en-US" altLang="zh-CN"/>
            <a:t/>
          </a:r>
          <a:endParaRPr lang="en-US" altLang="zh-CN"/>
        </a:p>
      </dgm:t>
    </dgm:pt>
    <dgm:pt modelId="{5288D671-CF2C-46F0-80EE-C3568C761E1A}" cxnId="{A8DF04E9-D5CC-48EB-ABF3-DEEFE7CED1D4}" type="parTrans">
      <dgm:prSet/>
      <dgm:spPr/>
      <dgm:t>
        <a:bodyPr/>
        <a:p>
          <a:endParaRPr lang="zh-CN" altLang="en-US"/>
        </a:p>
      </dgm:t>
    </dgm:pt>
    <dgm:pt modelId="{135D9E4D-FD3E-4B4B-9F45-94E641EEE248}" cxnId="{A8DF04E9-D5CC-48EB-ABF3-DEEFE7CED1D4}" type="sibTrans">
      <dgm:prSet/>
      <dgm:spPr/>
      <dgm:t>
        <a:bodyPr/>
        <a:p>
          <a:endParaRPr lang="zh-CN" altLang="en-US"/>
        </a:p>
      </dgm:t>
    </dgm:pt>
    <dgm:pt modelId="{87A3EDE2-CDC2-4E8C-8AFD-0ECB128461CC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标准</a:t>
          </a:r>
          <a:r>
            <a:rPr lang="en-US" altLang="zh-CN"/>
            <a:t/>
          </a:r>
          <a:endParaRPr lang="en-US" altLang="zh-CN"/>
        </a:p>
      </dgm:t>
    </dgm:pt>
    <dgm:pt modelId="{A4C96B30-334E-43A6-92A2-6D288B60CDCC}" cxnId="{2EE7312D-5B45-49C0-A29D-DB1509C7E466}" type="parTrans">
      <dgm:prSet/>
      <dgm:spPr/>
      <dgm:t>
        <a:bodyPr/>
        <a:p>
          <a:endParaRPr lang="zh-CN" altLang="en-US"/>
        </a:p>
      </dgm:t>
    </dgm:pt>
    <dgm:pt modelId="{24B48152-ACE6-4B67-9F7A-5C76DE18CC76}" cxnId="{2EE7312D-5B45-49C0-A29D-DB1509C7E466}" type="sibTrans">
      <dgm:prSet/>
      <dgm:spPr/>
      <dgm:t>
        <a:bodyPr/>
        <a:p>
          <a:endParaRPr lang="zh-CN" altLang="en-US"/>
        </a:p>
      </dgm:t>
    </dgm:pt>
    <dgm:pt modelId="{2D3FEBBA-DA4D-4BE7-8F36-C38CBD6AEF0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过程</a:t>
          </a:r>
          <a:endParaRPr lang="en-US" altLang="zh-CN"/>
        </a:p>
      </dgm:t>
    </dgm:pt>
    <dgm:pt modelId="{8576F1F6-B965-4CD4-A32A-500780CB6366}" cxnId="{241B86F6-EA56-4267-96E7-1A4D8CBDD9E8}" type="parTrans">
      <dgm:prSet/>
      <dgm:spPr/>
      <dgm:t>
        <a:bodyPr/>
        <a:p>
          <a:endParaRPr lang="zh-CN" altLang="en-US"/>
        </a:p>
      </dgm:t>
    </dgm:pt>
    <dgm:pt modelId="{DABD333D-9B49-4EAB-8F1D-61935288F97E}" cxnId="{241B86F6-EA56-4267-96E7-1A4D8CBDD9E8}" type="sibTrans">
      <dgm:prSet/>
      <dgm:spPr/>
      <dgm:t>
        <a:bodyPr/>
        <a:p>
          <a:endParaRPr lang="zh-CN" altLang="en-US"/>
        </a:p>
      </dgm:t>
    </dgm:pt>
    <dgm:pt modelId="{3DC13666-B1C6-4D88-AFD1-08903E0021E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师资</a:t>
          </a:r>
          <a:r>
            <a:rPr lang="en-US" altLang="zh-CN"/>
            <a:t/>
          </a:r>
          <a:endParaRPr lang="en-US" altLang="zh-CN"/>
        </a:p>
      </dgm:t>
    </dgm:pt>
    <dgm:pt modelId="{CFAAFEC6-DCB9-45D5-AE11-4A5F39314F8C}" cxnId="{6CB1E7D1-AE7F-4D4C-95E2-69B33943E305}" type="parTrans">
      <dgm:prSet/>
      <dgm:spPr/>
      <dgm:t>
        <a:bodyPr/>
        <a:p>
          <a:endParaRPr lang="zh-CN" altLang="en-US"/>
        </a:p>
      </dgm:t>
    </dgm:pt>
    <dgm:pt modelId="{D5BCD541-E6CF-496D-919A-6DA824FC06B3}" cxnId="{6CB1E7D1-AE7F-4D4C-95E2-69B33943E305}" type="sibTrans">
      <dgm:prSet/>
      <dgm:spPr/>
      <dgm:t>
        <a:bodyPr/>
        <a:p>
          <a:endParaRPr lang="zh-CN" altLang="en-US"/>
        </a:p>
      </dgm:t>
    </dgm:pt>
    <dgm:pt modelId="{340461A6-EB91-4A30-A956-E5096F77450C}">
      <dgm:prSet/>
      <dgm:spPr/>
      <dgm:t>
        <a:bodyPr/>
        <a:p>
          <a:endParaRPr altLang="en-US"/>
        </a:p>
      </dgm:t>
    </dgm:pt>
    <dgm:pt modelId="{8053F0B3-34F6-4773-8212-5B38182D05CB}" cxnId="{71DCDD81-F06C-49B1-BED6-08E5541A88F4}" type="parTrans">
      <dgm:prSet/>
      <dgm:spPr/>
    </dgm:pt>
    <dgm:pt modelId="{707AA8C6-7338-4156-85FA-AC1F25E39867}" cxnId="{71DCDD81-F06C-49B1-BED6-08E5541A88F4}" type="sibTrans">
      <dgm:prSet/>
      <dgm:spPr/>
    </dgm:pt>
    <dgm:pt modelId="{E29DB3E2-9EFD-4EB3-98C0-8113809B930D}">
      <dgm:prSet/>
      <dgm:spPr/>
      <dgm:t>
        <a:bodyPr/>
        <a:p>
          <a:endParaRPr altLang="en-US"/>
        </a:p>
      </dgm:t>
    </dgm:pt>
    <dgm:pt modelId="{F7C3FF37-BEBE-42A2-A01A-807D6C560348}" cxnId="{EE507FB1-8508-4F5B-930D-242716EF6AEB}" type="parTrans">
      <dgm:prSet/>
      <dgm:spPr/>
    </dgm:pt>
    <dgm:pt modelId="{38F6826D-7897-42E5-9091-E07394745DD1}" cxnId="{EE507FB1-8508-4F5B-930D-242716EF6AEB}" type="sibTrans">
      <dgm:prSet/>
      <dgm:spPr/>
    </dgm:pt>
    <dgm:pt modelId="{0705B29E-4991-4335-97A4-82516A874DA7}">
      <dgm:prSet/>
      <dgm:spPr/>
      <dgm:t>
        <a:bodyPr/>
        <a:p>
          <a:endParaRPr altLang="en-US"/>
        </a:p>
      </dgm:t>
    </dgm:pt>
    <dgm:pt modelId="{9D76A641-D447-4557-9508-A2F9B25DEF4B}" cxnId="{24BD59B7-7B73-4171-8513-FE1927D7DDC4}" type="parTrans">
      <dgm:prSet/>
      <dgm:spPr/>
    </dgm:pt>
    <dgm:pt modelId="{2C286E87-DA7A-4A37-BC8D-6B302DFD5BA9}" cxnId="{24BD59B7-7B73-4171-8513-FE1927D7DDC4}" type="sibTrans">
      <dgm:prSet/>
      <dgm:spPr/>
    </dgm:pt>
    <dgm:pt modelId="{857E696A-5E3D-4498-BC52-7AEC05C4E6F0}" type="pres">
      <dgm:prSet presAssocID="{08D6188C-E1B2-4137-A6CF-D053B0489017}" presName="composite" presStyleCnt="0">
        <dgm:presLayoutVars>
          <dgm:chMax val="1"/>
          <dgm:dir/>
          <dgm:resizeHandles val="exact"/>
        </dgm:presLayoutVars>
      </dgm:prSet>
      <dgm:spPr/>
    </dgm:pt>
    <dgm:pt modelId="{29B67FCB-4C3B-4654-81F0-3A98D2DD4D55}" type="pres">
      <dgm:prSet presAssocID="{08D6188C-E1B2-4137-A6CF-D053B0489017}" presName="radial" presStyleCnt="0">
        <dgm:presLayoutVars>
          <dgm:animLvl val="ctr"/>
        </dgm:presLayoutVars>
      </dgm:prSet>
      <dgm:spPr/>
    </dgm:pt>
    <dgm:pt modelId="{B085EB73-6392-4765-9102-B163C222E87B}" type="pres">
      <dgm:prSet presAssocID="{D374F014-189A-41AB-91A9-E485BC94E8AD}" presName="centerShape" presStyleLbl="vennNode1" presStyleIdx="0" presStyleCnt="8"/>
      <dgm:spPr/>
    </dgm:pt>
    <dgm:pt modelId="{CFEB999B-FCB5-4A1E-9FCF-217EFE3095CC}" type="pres">
      <dgm:prSet presAssocID="{3340FF78-BAE5-4AB2-9577-DA1FA6BA4D67}" presName="node" presStyleLbl="vennNode1" presStyleIdx="1" presStyleCnt="8">
        <dgm:presLayoutVars>
          <dgm:bulletEnabled val="1"/>
        </dgm:presLayoutVars>
      </dgm:prSet>
      <dgm:spPr/>
    </dgm:pt>
    <dgm:pt modelId="{E0288A90-BB24-4EA6-8F9F-276B2505167F}" type="pres">
      <dgm:prSet presAssocID="{87A3EDE2-CDC2-4E8C-8AFD-0ECB128461CC}" presName="node" presStyleLbl="vennNode1" presStyleIdx="2" presStyleCnt="8">
        <dgm:presLayoutVars>
          <dgm:bulletEnabled val="1"/>
        </dgm:presLayoutVars>
      </dgm:prSet>
      <dgm:spPr/>
    </dgm:pt>
    <dgm:pt modelId="{21C15334-587C-423B-AFF1-3EE64FA75145}" type="pres">
      <dgm:prSet presAssocID="{2D3FEBBA-DA4D-4BE7-8F36-C38CBD6AEF00}" presName="node" presStyleLbl="vennNode1" presStyleIdx="3" presStyleCnt="8">
        <dgm:presLayoutVars>
          <dgm:bulletEnabled val="1"/>
        </dgm:presLayoutVars>
      </dgm:prSet>
      <dgm:spPr/>
    </dgm:pt>
    <dgm:pt modelId="{344EB338-71FA-419C-9777-8D2B839A1974}" type="pres">
      <dgm:prSet presAssocID="{3DC13666-B1C6-4D88-AFD1-08903E0021E8}" presName="node" presStyleLbl="vennNode1" presStyleIdx="4" presStyleCnt="8">
        <dgm:presLayoutVars>
          <dgm:bulletEnabled val="1"/>
        </dgm:presLayoutVars>
      </dgm:prSet>
      <dgm:spPr/>
    </dgm:pt>
    <dgm:pt modelId="{7E69673C-BB1D-4840-B36A-A398B189CBBD}" type="pres">
      <dgm:prSet presAssocID="{340461A6-EB91-4A30-A956-E5096F77450C}" presName="node" presStyleLbl="vennNode1" presStyleIdx="5" presStyleCnt="8">
        <dgm:presLayoutVars>
          <dgm:bulletEnabled val="1"/>
        </dgm:presLayoutVars>
      </dgm:prSet>
      <dgm:spPr/>
    </dgm:pt>
    <dgm:pt modelId="{C692FBC9-FC0F-4EC2-B27D-610EC72E6025}" type="pres">
      <dgm:prSet presAssocID="{E29DB3E2-9EFD-4EB3-98C0-8113809B930D}" presName="node" presStyleLbl="vennNode1" presStyleIdx="6" presStyleCnt="8">
        <dgm:presLayoutVars>
          <dgm:bulletEnabled val="1"/>
        </dgm:presLayoutVars>
      </dgm:prSet>
      <dgm:spPr/>
    </dgm:pt>
    <dgm:pt modelId="{2AC4BE27-5478-42E8-BE60-96EFFA3BF940}" type="pres">
      <dgm:prSet presAssocID="{0705B29E-4991-4335-97A4-82516A874DA7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FFC16A85-7F02-42F2-9FB0-C8CEE3D03AF9}" srcId="{08D6188C-E1B2-4137-A6CF-D053B0489017}" destId="{D374F014-189A-41AB-91A9-E485BC94E8AD}" srcOrd="0" destOrd="0" parTransId="{CA4248BD-28C2-44AE-89DD-EA5D35D7C32D}" sibTransId="{7C4B3588-D28F-43A0-8FF3-DC69D6235B8E}"/>
    <dgm:cxn modelId="{A8DF04E9-D5CC-48EB-ABF3-DEEFE7CED1D4}" srcId="{D374F014-189A-41AB-91A9-E485BC94E8AD}" destId="{3340FF78-BAE5-4AB2-9577-DA1FA6BA4D67}" srcOrd="0" destOrd="0" parTransId="{5288D671-CF2C-46F0-80EE-C3568C761E1A}" sibTransId="{135D9E4D-FD3E-4B4B-9F45-94E641EEE248}"/>
    <dgm:cxn modelId="{2EE7312D-5B45-49C0-A29D-DB1509C7E466}" srcId="{D374F014-189A-41AB-91A9-E485BC94E8AD}" destId="{87A3EDE2-CDC2-4E8C-8AFD-0ECB128461CC}" srcOrd="1" destOrd="0" parTransId="{A4C96B30-334E-43A6-92A2-6D288B60CDCC}" sibTransId="{24B48152-ACE6-4B67-9F7A-5C76DE18CC76}"/>
    <dgm:cxn modelId="{241B86F6-EA56-4267-96E7-1A4D8CBDD9E8}" srcId="{D374F014-189A-41AB-91A9-E485BC94E8AD}" destId="{2D3FEBBA-DA4D-4BE7-8F36-C38CBD6AEF00}" srcOrd="2" destOrd="0" parTransId="{8576F1F6-B965-4CD4-A32A-500780CB6366}" sibTransId="{DABD333D-9B49-4EAB-8F1D-61935288F97E}"/>
    <dgm:cxn modelId="{6CB1E7D1-AE7F-4D4C-95E2-69B33943E305}" srcId="{D374F014-189A-41AB-91A9-E485BC94E8AD}" destId="{3DC13666-B1C6-4D88-AFD1-08903E0021E8}" srcOrd="3" destOrd="0" parTransId="{CFAAFEC6-DCB9-45D5-AE11-4A5F39314F8C}" sibTransId="{D5BCD541-E6CF-496D-919A-6DA824FC06B3}"/>
    <dgm:cxn modelId="{71DCDD81-F06C-49B1-BED6-08E5541A88F4}" srcId="{D374F014-189A-41AB-91A9-E485BC94E8AD}" destId="{340461A6-EB91-4A30-A956-E5096F77450C}" srcOrd="4" destOrd="0" parTransId="{8053F0B3-34F6-4773-8212-5B38182D05CB}" sibTransId="{707AA8C6-7338-4156-85FA-AC1F25E39867}"/>
    <dgm:cxn modelId="{EE507FB1-8508-4F5B-930D-242716EF6AEB}" srcId="{D374F014-189A-41AB-91A9-E485BC94E8AD}" destId="{E29DB3E2-9EFD-4EB3-98C0-8113809B930D}" srcOrd="5" destOrd="0" parTransId="{F7C3FF37-BEBE-42A2-A01A-807D6C560348}" sibTransId="{38F6826D-7897-42E5-9091-E07394745DD1}"/>
    <dgm:cxn modelId="{24BD59B7-7B73-4171-8513-FE1927D7DDC4}" srcId="{D374F014-189A-41AB-91A9-E485BC94E8AD}" destId="{0705B29E-4991-4335-97A4-82516A874DA7}" srcOrd="6" destOrd="0" parTransId="{9D76A641-D447-4557-9508-A2F9B25DEF4B}" sibTransId="{2C286E87-DA7A-4A37-BC8D-6B302DFD5BA9}"/>
    <dgm:cxn modelId="{2A5E5E7E-732A-480D-89A7-7D9EB453C65C}" type="presOf" srcId="{08D6188C-E1B2-4137-A6CF-D053B0489017}" destId="{857E696A-5E3D-4498-BC52-7AEC05C4E6F0}" srcOrd="0" destOrd="0" presId="urn:microsoft.com/office/officeart/2005/8/layout/radial3"/>
    <dgm:cxn modelId="{05440A3C-6031-4BA8-8537-25B6075FDFD7}" type="presParOf" srcId="{857E696A-5E3D-4498-BC52-7AEC05C4E6F0}" destId="{29B67FCB-4C3B-4654-81F0-3A98D2DD4D55}" srcOrd="0" destOrd="0" presId="urn:microsoft.com/office/officeart/2005/8/layout/radial3"/>
    <dgm:cxn modelId="{116E40E4-472A-4526-AA7D-C5BADDF77541}" type="presParOf" srcId="{29B67FCB-4C3B-4654-81F0-3A98D2DD4D55}" destId="{B085EB73-6392-4765-9102-B163C222E87B}" srcOrd="0" destOrd="0" presId="urn:microsoft.com/office/officeart/2005/8/layout/radial3"/>
    <dgm:cxn modelId="{666F6A1E-C84E-439B-A53B-E21A45D667B0}" type="presOf" srcId="{D374F014-189A-41AB-91A9-E485BC94E8AD}" destId="{B085EB73-6392-4765-9102-B163C222E87B}" srcOrd="0" destOrd="0" presId="urn:microsoft.com/office/officeart/2005/8/layout/radial3"/>
    <dgm:cxn modelId="{28D09FC9-157A-4484-AB04-E970358340B8}" type="presParOf" srcId="{29B67FCB-4C3B-4654-81F0-3A98D2DD4D55}" destId="{CFEB999B-FCB5-4A1E-9FCF-217EFE3095CC}" srcOrd="1" destOrd="0" presId="urn:microsoft.com/office/officeart/2005/8/layout/radial3"/>
    <dgm:cxn modelId="{F1DAB177-1A02-4C55-8DAA-F7DE578F38E8}" type="presOf" srcId="{3340FF78-BAE5-4AB2-9577-DA1FA6BA4D67}" destId="{CFEB999B-FCB5-4A1E-9FCF-217EFE3095CC}" srcOrd="0" destOrd="0" presId="urn:microsoft.com/office/officeart/2005/8/layout/radial3"/>
    <dgm:cxn modelId="{A374144A-0708-4D1E-9010-84ED46B672B2}" type="presParOf" srcId="{29B67FCB-4C3B-4654-81F0-3A98D2DD4D55}" destId="{E0288A90-BB24-4EA6-8F9F-276B2505167F}" srcOrd="2" destOrd="0" presId="urn:microsoft.com/office/officeart/2005/8/layout/radial3"/>
    <dgm:cxn modelId="{11223C9D-E3C1-47CE-B227-9B282427C634}" type="presOf" srcId="{87A3EDE2-CDC2-4E8C-8AFD-0ECB128461CC}" destId="{E0288A90-BB24-4EA6-8F9F-276B2505167F}" srcOrd="0" destOrd="0" presId="urn:microsoft.com/office/officeart/2005/8/layout/radial3"/>
    <dgm:cxn modelId="{EAB2AF1A-85D6-4155-A372-4B618C0D5DD9}" type="presParOf" srcId="{29B67FCB-4C3B-4654-81F0-3A98D2DD4D55}" destId="{21C15334-587C-423B-AFF1-3EE64FA75145}" srcOrd="3" destOrd="0" presId="urn:microsoft.com/office/officeart/2005/8/layout/radial3"/>
    <dgm:cxn modelId="{1E6BB435-B1D5-4092-BF76-D1D942AA620B}" type="presOf" srcId="{2D3FEBBA-DA4D-4BE7-8F36-C38CBD6AEF00}" destId="{21C15334-587C-423B-AFF1-3EE64FA75145}" srcOrd="0" destOrd="0" presId="urn:microsoft.com/office/officeart/2005/8/layout/radial3"/>
    <dgm:cxn modelId="{37AB9335-BA3A-4564-B9A5-E5D6A886BE64}" type="presParOf" srcId="{29B67FCB-4C3B-4654-81F0-3A98D2DD4D55}" destId="{344EB338-71FA-419C-9777-8D2B839A1974}" srcOrd="4" destOrd="0" presId="urn:microsoft.com/office/officeart/2005/8/layout/radial3"/>
    <dgm:cxn modelId="{45F2C200-C7B6-4594-A985-69BFF485A420}" type="presOf" srcId="{3DC13666-B1C6-4D88-AFD1-08903E0021E8}" destId="{344EB338-71FA-419C-9777-8D2B839A1974}" srcOrd="0" destOrd="0" presId="urn:microsoft.com/office/officeart/2005/8/layout/radial3"/>
    <dgm:cxn modelId="{7FD83FF3-B020-4C6A-B382-32ED97A66174}" type="presParOf" srcId="{29B67FCB-4C3B-4654-81F0-3A98D2DD4D55}" destId="{7E69673C-BB1D-4840-B36A-A398B189CBBD}" srcOrd="5" destOrd="0" presId="urn:microsoft.com/office/officeart/2005/8/layout/radial3"/>
    <dgm:cxn modelId="{A16EFF80-DD7E-46FE-A677-3257137E99E6}" type="presOf" srcId="{340461A6-EB91-4A30-A956-E5096F77450C}" destId="{7E69673C-BB1D-4840-B36A-A398B189CBBD}" srcOrd="0" destOrd="0" presId="urn:microsoft.com/office/officeart/2005/8/layout/radial3"/>
    <dgm:cxn modelId="{78BF9728-01B4-4ECB-8EC0-170DEB546345}" type="presParOf" srcId="{29B67FCB-4C3B-4654-81F0-3A98D2DD4D55}" destId="{C692FBC9-FC0F-4EC2-B27D-610EC72E6025}" srcOrd="6" destOrd="0" presId="urn:microsoft.com/office/officeart/2005/8/layout/radial3"/>
    <dgm:cxn modelId="{D4A42D33-E1A5-4C90-A730-799ADEBAD9EA}" type="presOf" srcId="{E29DB3E2-9EFD-4EB3-98C0-8113809B930D}" destId="{C692FBC9-FC0F-4EC2-B27D-610EC72E6025}" srcOrd="0" destOrd="0" presId="urn:microsoft.com/office/officeart/2005/8/layout/radial3"/>
    <dgm:cxn modelId="{371F0A94-90CB-4ADB-8CD1-90DA49EFFE4E}" type="presParOf" srcId="{29B67FCB-4C3B-4654-81F0-3A98D2DD4D55}" destId="{2AC4BE27-5478-42E8-BE60-96EFFA3BF940}" srcOrd="7" destOrd="0" presId="urn:microsoft.com/office/officeart/2005/8/layout/radial3"/>
    <dgm:cxn modelId="{5A1CE957-96A3-473C-9BAD-B52F84C2C982}" type="presOf" srcId="{0705B29E-4991-4335-97A4-82516A874DA7}" destId="{2AC4BE27-5478-42E8-BE60-96EFFA3BF940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035425" cy="4035425"/>
        <a:chOff x="0" y="0"/>
        <a:chExt cx="4035425" cy="4035425"/>
      </a:xfrm>
    </dsp:grpSpPr>
    <dsp:sp modelId="{B085EB73-6392-4765-9102-B163C222E87B}">
      <dsp:nvSpPr>
        <dsp:cNvPr id="3" name="椭圆 2"/>
        <dsp:cNvSpPr/>
      </dsp:nvSpPr>
      <dsp:spPr bwMode="white">
        <a:xfrm>
          <a:off x="2316587" y="949576"/>
          <a:ext cx="2283247" cy="2283247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40640" tIns="40640" rIns="40640" bIns="406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/>
            <a:t>同质化</a:t>
          </a:r>
          <a:endParaRPr lang="en-US" altLang="zh-CN" sz="3200"/>
        </a:p>
      </dsp:txBody>
      <dsp:txXfrm>
        <a:off x="2316587" y="949576"/>
        <a:ext cx="2283247" cy="2283247"/>
      </dsp:txXfrm>
    </dsp:sp>
    <dsp:sp modelId="{CFEB999B-FCB5-4A1E-9FCF-217EFE3095CC}">
      <dsp:nvSpPr>
        <dsp:cNvPr id="4" name="椭圆 3"/>
        <dsp:cNvSpPr/>
      </dsp:nvSpPr>
      <dsp:spPr bwMode="white">
        <a:xfrm>
          <a:off x="2887398" y="36277"/>
          <a:ext cx="1141623" cy="114162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目标</a:t>
          </a:r>
          <a:endParaRPr lang="en-US" altLang="zh-CN"/>
        </a:p>
      </dsp:txBody>
      <dsp:txXfrm>
        <a:off x="2887398" y="36277"/>
        <a:ext cx="1141623" cy="1141623"/>
      </dsp:txXfrm>
    </dsp:sp>
    <dsp:sp modelId="{E0288A90-BB24-4EA6-8F9F-276B2505167F}">
      <dsp:nvSpPr>
        <dsp:cNvPr id="5" name="椭圆 4"/>
        <dsp:cNvSpPr/>
      </dsp:nvSpPr>
      <dsp:spPr bwMode="white">
        <a:xfrm>
          <a:off x="4047723" y="595060"/>
          <a:ext cx="1141623" cy="114162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标准</a:t>
          </a:r>
          <a:endParaRPr lang="en-US" altLang="zh-CN"/>
        </a:p>
      </dsp:txBody>
      <dsp:txXfrm>
        <a:off x="4047723" y="595060"/>
        <a:ext cx="1141623" cy="1141623"/>
      </dsp:txXfrm>
    </dsp:sp>
    <dsp:sp modelId="{21C15334-587C-423B-AFF1-3EE64FA75145}">
      <dsp:nvSpPr>
        <dsp:cNvPr id="6" name="椭圆 5"/>
        <dsp:cNvSpPr/>
      </dsp:nvSpPr>
      <dsp:spPr bwMode="white">
        <a:xfrm>
          <a:off x="4334299" y="1850633"/>
          <a:ext cx="1141623" cy="114162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过程</a:t>
          </a:r>
          <a:endParaRPr lang="en-US" altLang="zh-CN"/>
        </a:p>
      </dsp:txBody>
      <dsp:txXfrm>
        <a:off x="4334299" y="1850633"/>
        <a:ext cx="1141623" cy="1141623"/>
      </dsp:txXfrm>
    </dsp:sp>
    <dsp:sp modelId="{344EB338-71FA-419C-9777-8D2B839A1974}">
      <dsp:nvSpPr>
        <dsp:cNvPr id="7" name="椭圆 6"/>
        <dsp:cNvSpPr/>
      </dsp:nvSpPr>
      <dsp:spPr bwMode="white">
        <a:xfrm>
          <a:off x="3531330" y="2857525"/>
          <a:ext cx="1141623" cy="114162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师资</a:t>
          </a:r>
          <a:endParaRPr lang="en-US" altLang="zh-CN"/>
        </a:p>
      </dsp:txBody>
      <dsp:txXfrm>
        <a:off x="3531330" y="2857525"/>
        <a:ext cx="1141623" cy="1141623"/>
      </dsp:txXfrm>
    </dsp:sp>
    <dsp:sp modelId="{7E69673C-BB1D-4840-B36A-A398B189CBBD}">
      <dsp:nvSpPr>
        <dsp:cNvPr id="9" name="椭圆 8"/>
        <dsp:cNvSpPr/>
      </dsp:nvSpPr>
      <dsp:spPr bwMode="white">
        <a:xfrm>
          <a:off x="2243467" y="2857525"/>
          <a:ext cx="1141623" cy="114162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/>
        </a:p>
      </dsp:txBody>
      <dsp:txXfrm>
        <a:off x="2243467" y="2857525"/>
        <a:ext cx="1141623" cy="1141623"/>
      </dsp:txXfrm>
    </dsp:sp>
    <dsp:sp modelId="{C692FBC9-FC0F-4EC2-B27D-610EC72E6025}">
      <dsp:nvSpPr>
        <dsp:cNvPr id="10" name="椭圆 9"/>
        <dsp:cNvSpPr/>
      </dsp:nvSpPr>
      <dsp:spPr bwMode="white">
        <a:xfrm>
          <a:off x="1440498" y="1850633"/>
          <a:ext cx="1141623" cy="114162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/>
        </a:p>
      </dsp:txBody>
      <dsp:txXfrm>
        <a:off x="1440498" y="1850633"/>
        <a:ext cx="1141623" cy="1141623"/>
      </dsp:txXfrm>
    </dsp:sp>
    <dsp:sp modelId="{2AC4BE27-5478-42E8-BE60-96EFFA3BF940}">
      <dsp:nvSpPr>
        <dsp:cNvPr id="8" name="椭圆 7"/>
        <dsp:cNvSpPr/>
      </dsp:nvSpPr>
      <dsp:spPr bwMode="white">
        <a:xfrm>
          <a:off x="1727074" y="595060"/>
          <a:ext cx="1141623" cy="114162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/>
        </a:p>
      </dsp:txBody>
      <dsp:txXfrm>
        <a:off x="1727074" y="595060"/>
        <a:ext cx="1141623" cy="114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spcBef>
                <a:spcPct val="50000"/>
              </a:spcBef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spcBef>
                <a:spcPct val="50000"/>
              </a:spcBef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5F37632C-D233-48B8-AD00-870FB945F92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spcBef>
                <a:spcPct val="50000"/>
              </a:spcBef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>
              <a:spcBef>
                <a:spcPct val="50000"/>
              </a:spcBef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2A39A9D-D505-4DD8-A0FF-A80EEFE2455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/>
          <a:lstStyle>
            <a:lvl1pPr algn="l" latinLnBrk="1">
              <a:spcBef>
                <a:spcPct val="0"/>
              </a:spcBef>
              <a:buFontTx/>
              <a:buNone/>
              <a:defRPr b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/>
          <a:lstStyle>
            <a:lvl1pPr algn="r" latinLnBrk="1">
              <a:spcBef>
                <a:spcPct val="0"/>
              </a:spcBef>
              <a:buFontTx/>
              <a:buNone/>
              <a:defRPr b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56C417B-F5EF-4701-9B65-C04F56C2E935}" type="datetime1">
              <a:rPr lang="zh-CN" altLang="en-US"/>
            </a:fld>
            <a:endParaRPr lang="en-US" altLang="zh-CN"/>
          </a:p>
        </p:txBody>
      </p:sp>
      <p:sp>
        <p:nvSpPr>
          <p:cNvPr id="211972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/>
          <a:lstStyle>
            <a:lvl1pPr algn="l" latinLnBrk="1">
              <a:spcBef>
                <a:spcPct val="0"/>
              </a:spcBef>
              <a:buFontTx/>
              <a:buNone/>
              <a:defRPr b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/>
          <a:lstStyle>
            <a:lvl1pPr algn="r" latinLnBrk="1">
              <a:spcBef>
                <a:spcPct val="0"/>
              </a:spcBef>
              <a:buFont typeface="Arial" panose="020B0604020202020204" pitchFamily="34" charset="0"/>
              <a:buNone/>
              <a:defRPr b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A5CD9E06-BADD-4812-BB54-5F5B3B01173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宋体" panose="02010600030101010101" pitchFamily="2" charset="-122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宋体" panose="02010600030101010101" pitchFamily="2" charset="-122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宋体" panose="02010600030101010101" pitchFamily="2" charset="-122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宋体" panose="02010600030101010101" pitchFamily="2" charset="-122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255" y="5347864"/>
            <a:ext cx="1152525" cy="306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C8A4-0660-441E-B0C0-EA539E56652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129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129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31255" y="5347864"/>
            <a:ext cx="1152525" cy="306917"/>
          </a:xfrm>
        </p:spPr>
        <p:txBody>
          <a:bodyPr/>
          <a:lstStyle/>
          <a:p>
            <a:pPr>
              <a:defRPr/>
            </a:pPr>
            <a:fld id="{3CF7AB3D-334A-4218-8387-F8E76C0C5746}" type="slidenum">
              <a:rPr lang="ko-KR" altLang="en-US"/>
            </a:fld>
            <a:endParaRPr lang="ko-KR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8260" y="481330"/>
            <a:ext cx="9060180" cy="3175"/>
          </a:xfrm>
          <a:prstGeom prst="line">
            <a:avLst/>
          </a:prstGeom>
          <a:noFill/>
          <a:ln w="34925">
            <a:solidFill>
              <a:srgbClr val="832533"/>
            </a:solidFill>
          </a:ln>
        </p:spPr>
      </p:cxn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31255" y="5347864"/>
            <a:ext cx="1152525" cy="306917"/>
          </a:xfrm>
        </p:spPr>
        <p:txBody>
          <a:bodyPr/>
          <a:lstStyle/>
          <a:p>
            <a:pPr>
              <a:defRPr/>
            </a:pPr>
            <a:fld id="{3CF7AB3D-334A-4218-8387-F8E76C0C574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58"/>
            <a:ext cx="2133600" cy="304271"/>
          </a:xfrm>
        </p:spPr>
        <p:txBody>
          <a:bodyPr/>
          <a:lstStyle/>
          <a:p>
            <a:fld id="{7CFBA531-2EE8-450B-99AA-C271CDC4C1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96958"/>
            <a:ext cx="2895600" cy="3042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31255" y="5347864"/>
            <a:ext cx="1152525" cy="306917"/>
          </a:xfrm>
        </p:spPr>
        <p:txBody>
          <a:bodyPr/>
          <a:lstStyle/>
          <a:p>
            <a:fld id="{A60D87B0-9780-46D2-BACE-DFF3B1FB15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8489-F6B7-4897-A530-327B68D8C7E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97897"/>
            <a:ext cx="8075612" cy="600604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177396"/>
            <a:ext cx="8229600" cy="3772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4961-B08B-4AD8-83AF-77E369777C8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7ADD-14D8-482D-89E4-24D24128936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97897"/>
            <a:ext cx="8075612" cy="600604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936626"/>
            <a:ext cx="4038600" cy="37729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936626"/>
            <a:ext cx="4038600" cy="37729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275C-4E18-4340-929E-DCECE84FAB0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255" y="5347864"/>
            <a:ext cx="1152525" cy="306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C8A4-0660-441E-B0C0-EA539E566522}" type="slidenum">
              <a:rPr lang="ko-KR" altLang="en-US"/>
            </a:fld>
            <a:endParaRPr lang="ko-KR" altLang="en-US"/>
          </a:p>
        </p:txBody>
      </p:sp>
      <p:sp>
        <p:nvSpPr>
          <p:cNvPr id="3" name="TextBox 25"/>
          <p:cNvSpPr txBox="1">
            <a:spLocks noChangeArrowheads="1"/>
          </p:cNvSpPr>
          <p:nvPr userDrawn="1"/>
        </p:nvSpPr>
        <p:spPr bwMode="auto">
          <a:xfrm>
            <a:off x="5787523" y="157201"/>
            <a:ext cx="2275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学校概况</a:t>
            </a:r>
            <a:endParaRPr lang="zh-CN" altLang="en-US" sz="2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DADC-7B82-46FD-85BE-182368ACF45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97897"/>
            <a:ext cx="8075612" cy="600604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5697-3578-4977-9A54-E91D1888C7D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F0DF-2254-470E-AE5B-4386317E637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4A97-A91A-4FC1-8B53-9C5D8BF7A16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3426-7F5A-4482-8B70-752513E36F9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97897"/>
            <a:ext cx="8075612" cy="600604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0" y="1177396"/>
            <a:ext cx="8229600" cy="37729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0AD4-6F45-445E-A5DF-AD778ECB5BC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97896"/>
            <a:ext cx="2057400" cy="46116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97896"/>
            <a:ext cx="6019800" cy="4611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F32-4CD4-4136-965E-387F39FAA5F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587376"/>
            <a:ext cx="8229600" cy="952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255" y="5347864"/>
            <a:ext cx="1152525" cy="306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C8A4-0660-441E-B0C0-EA539E566522}" type="slidenum">
              <a:rPr lang="ko-KR" altLang="en-US"/>
            </a:fld>
            <a:endParaRPr lang="ko-KR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795" y="5332730"/>
            <a:ext cx="9121775" cy="39878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6548120" y="5332730"/>
            <a:ext cx="2584450" cy="39878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厚德精仁  仁爱济世</a:t>
            </a:r>
            <a:endParaRPr lang="en-US" altLang="zh-CN" sz="200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5"/>
          <p:cNvSpPr txBox="1">
            <a:spLocks noChangeArrowheads="1"/>
          </p:cNvSpPr>
          <p:nvPr userDrawn="1"/>
        </p:nvSpPr>
        <p:spPr bwMode="auto">
          <a:xfrm>
            <a:off x="2771800" y="217207"/>
            <a:ext cx="655272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zh-CN" altLang="en-US" sz="19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二、紧扣重点领域，顺利完成四川省教学成果奖遴选与推荐</a:t>
            </a:r>
            <a:endParaRPr lang="zh-CN" altLang="en-US" sz="19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5"/>
          <p:cNvSpPr txBox="1">
            <a:spLocks noChangeArrowheads="1"/>
          </p:cNvSpPr>
          <p:nvPr userDrawn="1"/>
        </p:nvSpPr>
        <p:spPr bwMode="auto">
          <a:xfrm>
            <a:off x="2771800" y="217207"/>
            <a:ext cx="655272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zh-CN" altLang="en-US" sz="19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三、坚持特色发展，努力加强学校本科教学综合改革与创新</a:t>
            </a:r>
            <a:endParaRPr lang="zh-CN" altLang="en-US" sz="19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5"/>
          <p:cNvSpPr txBox="1">
            <a:spLocks noChangeArrowheads="1"/>
          </p:cNvSpPr>
          <p:nvPr userDrawn="1"/>
        </p:nvSpPr>
        <p:spPr bwMode="auto">
          <a:xfrm>
            <a:off x="2771800" y="217207"/>
            <a:ext cx="655272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zh-CN" altLang="en-US" sz="19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四、聚焦培养过程，不断强化本科教育教学过程管理与服务</a:t>
            </a:r>
            <a:endParaRPr lang="zh-CN" altLang="en-US" sz="19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5"/>
          <p:cNvSpPr txBox="1">
            <a:spLocks noChangeArrowheads="1"/>
          </p:cNvSpPr>
          <p:nvPr userDrawn="1"/>
        </p:nvSpPr>
        <p:spPr bwMode="auto">
          <a:xfrm>
            <a:off x="2699792" y="217207"/>
            <a:ext cx="6552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zh-CN" altLang="en-US" sz="2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六、强化问题导向，明确下一步本科教学改革思路和方向</a:t>
            </a: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6734810" y="5347970"/>
            <a:ext cx="2356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厚德精业  仁爱济 世</a:t>
            </a:r>
            <a:endParaRPr lang="en-US" altLang="zh-CN" sz="180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6" name="图片 3" descr="最常用logo_副本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-7620" y="3175"/>
            <a:ext cx="2093595" cy="489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20955" y="5317490"/>
            <a:ext cx="9101455" cy="398780"/>
          </a:xfrm>
          <a:prstGeom prst="rect">
            <a:avLst/>
          </a:prstGeom>
          <a:solidFill>
            <a:srgbClr val="832533"/>
          </a:solidFill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792595" y="5347970"/>
            <a:ext cx="2329815" cy="36830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厚德精业  仁爱济世</a:t>
            </a:r>
            <a:endParaRPr lang="en-US" altLang="zh-CN" sz="180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0955" y="467995"/>
            <a:ext cx="9116695" cy="24765"/>
          </a:xfrm>
          <a:prstGeom prst="line">
            <a:avLst/>
          </a:prstGeom>
          <a:noFill/>
          <a:ln w="25400">
            <a:solidFill>
              <a:srgbClr val="832533"/>
            </a:solidFill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2"/>
          <p:cNvGrpSpPr/>
          <p:nvPr userDrawn="1"/>
        </p:nvGrpSpPr>
        <p:grpSpPr bwMode="auto">
          <a:xfrm>
            <a:off x="6300788" y="119063"/>
            <a:ext cx="609600" cy="482866"/>
            <a:chOff x="1403648" y="44624"/>
            <a:chExt cx="792088" cy="792000"/>
          </a:xfrm>
        </p:grpSpPr>
        <p:sp>
          <p:nvSpPr>
            <p:cNvPr id="2" name="椭圆 1"/>
            <p:cNvSpPr>
              <a:spLocks noChangeArrowheads="1"/>
            </p:cNvSpPr>
            <p:nvPr/>
          </p:nvSpPr>
          <p:spPr bwMode="auto">
            <a:xfrm>
              <a:off x="1403648" y="44624"/>
              <a:ext cx="792088" cy="638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rgbClr val="0066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zh-CN" altLang="en-US"/>
            </a:p>
          </p:txBody>
        </p:sp>
        <p:pic>
          <p:nvPicPr>
            <p:cNvPr id="4104" name="Picture 8" descr="E:\project\YZWLZY-2015-03-29\images\sicnu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736" y="44624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9" name="TextBox 3"/>
          <p:cNvSpPr txBox="1">
            <a:spLocks noChangeArrowheads="1"/>
          </p:cNvSpPr>
          <p:nvPr userDrawn="1"/>
        </p:nvSpPr>
        <p:spPr bwMode="auto">
          <a:xfrm>
            <a:off x="6807203" y="359834"/>
            <a:ext cx="2232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SimSun-ExtB" panose="02010609060101010101" pitchFamily="49" charset="-122"/>
                <a:cs typeface="Times New Roman" panose="02020603050405020304" pitchFamily="18" charset="0"/>
              </a:rPr>
              <a:t>Sichuan Normal University</a:t>
            </a:r>
            <a:endParaRPr lang="zh-CN" altLang="en-US" dirty="0">
              <a:solidFill>
                <a:schemeClr val="bg1"/>
              </a:solidFill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100" name="Picture 9" descr="输出向导-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07158"/>
            <a:ext cx="1778000" cy="26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79390" y="5378979"/>
            <a:ext cx="1152525" cy="30691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A89032-707F-4531-A039-F62DAC2AF732}" type="slidenum">
              <a:rPr lang="ko-KR" altLang="en-US"/>
            </a:fld>
            <a:endParaRPr lang="ko-KR" altLang="en-US"/>
          </a:p>
        </p:txBody>
      </p:sp>
      <p:sp>
        <p:nvSpPr>
          <p:cNvPr id="4102" name="TextBox 11"/>
          <p:cNvSpPr txBox="1">
            <a:spLocks noChangeArrowheads="1"/>
          </p:cNvSpPr>
          <p:nvPr userDrawn="1"/>
        </p:nvSpPr>
        <p:spPr bwMode="auto">
          <a:xfrm>
            <a:off x="6100795" y="5377657"/>
            <a:ext cx="30796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本科教学审核评估工作校长报告</a:t>
            </a:r>
            <a:endParaRPr lang="zh-CN" altLang="en-US" sz="1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3470" y="3878580"/>
            <a:ext cx="44170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rgbClr val="0177FD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教学评估中心</a:t>
            </a:r>
            <a:endParaRPr lang="en-US" altLang="zh-CN" sz="2800">
              <a:solidFill>
                <a:srgbClr val="0177FD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r>
              <a:rPr lang="en-US" altLang="zh-CN" sz="2800">
                <a:solidFill>
                  <a:srgbClr val="0177FD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2019年5月</a:t>
            </a:r>
            <a:endParaRPr lang="en-US" altLang="zh-CN" sz="2800">
              <a:solidFill>
                <a:srgbClr val="0177FD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7" name="图片 5" descr="城北校区玉带河景观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57905"/>
            <a:ext cx="9144000" cy="2178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1501140"/>
            <a:ext cx="9144000" cy="2129155"/>
          </a:xfrm>
          <a:prstGeom prst="rect">
            <a:avLst/>
          </a:prstGeom>
          <a:solidFill>
            <a:srgbClr val="C62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p>
            <a:pPr algn="ctr">
              <a:lnSpc>
                <a:spcPct val="120000"/>
              </a:lnSpc>
            </a:pPr>
            <a:endParaRPr lang="zh-CN" altLang="zh-CN" sz="5300" b="1" spc="-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>
              <a:defRPr/>
            </a:pPr>
            <a:endParaRPr lang="zh-CN" altLang="zh-CN" sz="5300" b="1" spc="-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611630"/>
            <a:ext cx="9144000" cy="171577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提高认识</a:t>
            </a:r>
            <a:r>
              <a:rPr lang="zh-CN" altLang="zh-CN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 </a:t>
            </a:r>
            <a:r>
              <a:rPr lang="en-US" altLang="zh-CN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  </a:t>
            </a:r>
            <a:r>
              <a:rPr lang="zh-CN" altLang="en-US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把握内涵   精准施策  </a:t>
            </a:r>
            <a:r>
              <a:rPr lang="zh-CN" altLang="zh-CN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扎实</a:t>
            </a:r>
            <a:r>
              <a:rPr lang="zh-CN" altLang="en-US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推进</a:t>
            </a:r>
            <a:r>
              <a:rPr lang="zh-CN" altLang="zh-CN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 </a:t>
            </a:r>
            <a:endParaRPr lang="zh-CN" altLang="zh-CN" sz="4400" b="1" spc="-6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400" spc="-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全力</a:t>
            </a:r>
            <a:r>
              <a:rPr lang="zh-CN" altLang="zh-CN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做好</a:t>
            </a:r>
            <a:r>
              <a:rPr lang="zh-CN" altLang="zh-CN" sz="4400" spc="-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临床医学专业认证</a:t>
            </a:r>
            <a:r>
              <a:rPr lang="zh-CN" altLang="zh-CN" sz="4400" spc="-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工作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3129280" y="3658235"/>
            <a:ext cx="3170555" cy="460375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tx1"/>
                </a:solidFill>
              </a:rPr>
              <a:t>2019年5月</a:t>
            </a:r>
            <a:endParaRPr lang="en-US" altLang="zh-CN" sz="2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188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35" y="840105"/>
            <a:ext cx="8037195" cy="41744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10" y="879475"/>
            <a:ext cx="8020050" cy="36925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63650" y="4688840"/>
            <a:ext cx="6811010" cy="337185"/>
          </a:xfrm>
          <a:prstGeom prst="rect">
            <a:avLst/>
          </a:prstGeom>
        </p:spPr>
        <p:txBody>
          <a:bodyPr wrap="none" rtlCol="0" anchor="t">
            <a:spAutoFit/>
          </a:bodyPr>
          <a:p>
            <a:pPr algn="l"/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2019年4月19日至20日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全国89所医学院校的近700人参加了本次培训会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33015" y="1149985"/>
            <a:ext cx="3840480" cy="3415030"/>
          </a:xfrm>
          <a:prstGeom prst="rect">
            <a:avLst/>
          </a:prstGeom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学习标准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把握内涵</a:t>
            </a:r>
            <a:endParaRPr lang="en-US" altLang="zh-CN" sz="720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1065" y="1761490"/>
            <a:ext cx="7441565" cy="175323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两版标准：2008年版   2016年版</a:t>
            </a:r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两个部分： 基本要求     办学标准</a:t>
            </a:r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726440"/>
            <a:ext cx="6922135" cy="446468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835150" y="4290695"/>
            <a:ext cx="2304415" cy="851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1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kumimoji="0" lang="en-US" altLang="ko-KR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35375" y="1200785"/>
            <a:ext cx="2160270" cy="851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1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kumimoji="0" lang="en-US" altLang="ko-KR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04520" y="1346200"/>
            <a:ext cx="1551305" cy="4451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2008年版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11207" r="15181" b="9698"/>
          <a:stretch>
            <a:fillRect/>
          </a:stretch>
        </p:blipFill>
        <p:spPr bwMode="auto">
          <a:xfrm>
            <a:off x="814705" y="937260"/>
            <a:ext cx="7897495" cy="4118610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884555" y="1021715"/>
            <a:ext cx="3023870" cy="4419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两版之间的变化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11484" r="15182" b="4742"/>
          <a:stretch>
            <a:fillRect/>
          </a:stretch>
        </p:blipFill>
        <p:spPr bwMode="auto">
          <a:xfrm>
            <a:off x="713325" y="1104057"/>
            <a:ext cx="7296811" cy="385376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713105" y="601345"/>
            <a:ext cx="3023870" cy="4419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两版之间的变化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90" y="931545"/>
            <a:ext cx="6894195" cy="4301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76210" y="2298065"/>
            <a:ext cx="1198245" cy="1568450"/>
          </a:xfrm>
          <a:prstGeom prst="rect">
            <a:avLst/>
          </a:prstGeom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rgbClr val="FF0000"/>
                </a:solidFill>
              </a:rPr>
              <a:t>课程体系</a:t>
            </a:r>
            <a:endParaRPr lang="en-US" altLang="zh-CN" sz="16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rgbClr val="FF0000"/>
                </a:solidFill>
              </a:rPr>
              <a:t>课程目标</a:t>
            </a:r>
            <a:endParaRPr lang="en-US" altLang="zh-CN" sz="16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rgbClr val="FF0000"/>
                </a:solidFill>
              </a:rPr>
              <a:t>课程地图</a:t>
            </a:r>
            <a:endParaRPr lang="en-US" altLang="zh-CN" sz="16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rgbClr val="FF0000"/>
                </a:solidFill>
              </a:rPr>
              <a:t>课程思政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46220" y="3455035"/>
            <a:ext cx="3456305" cy="1440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675880" y="2087245"/>
            <a:ext cx="1223645" cy="21602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69620" y="2087245"/>
            <a:ext cx="3096260" cy="864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1496695"/>
            <a:ext cx="2940050" cy="18859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846445" y="2475865"/>
            <a:ext cx="525780" cy="390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endParaRPr kumimoji="0" lang="en-US" altLang="ko-KR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85" y="692150"/>
            <a:ext cx="7809865" cy="4484370"/>
          </a:xfrm>
          <a:prstGeom prst="rect">
            <a:avLst/>
          </a:prstGeom>
          <a:solidFill>
            <a:srgbClr val="FF0000">
              <a:alpha val="49000"/>
            </a:srgbClr>
          </a:solidFill>
        </p:spPr>
      </p:pic>
      <p:sp>
        <p:nvSpPr>
          <p:cNvPr id="4" name="椭圆 3"/>
          <p:cNvSpPr/>
          <p:nvPr/>
        </p:nvSpPr>
        <p:spPr>
          <a:xfrm>
            <a:off x="4780280" y="2287270"/>
            <a:ext cx="1656080" cy="1416288"/>
          </a:xfrm>
          <a:prstGeom prst="ellipse">
            <a:avLst/>
          </a:prstGeom>
          <a:solidFill>
            <a:srgbClr val="F1350F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10大项</a:t>
            </a:r>
            <a:endParaRPr kumimoji="0" lang="en-US" altLang="ko-KR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44亚项</a:t>
            </a:r>
            <a:endParaRPr kumimoji="0" lang="en-US" altLang="ko-KR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883920"/>
            <a:ext cx="7347585" cy="43040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758565" y="3141980"/>
            <a:ext cx="4537075" cy="1656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3185" y="1299210"/>
            <a:ext cx="64376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统认识     学标准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树理念     抓落实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明责任     迎检查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460" y="872490"/>
            <a:ext cx="6736080" cy="439483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491865" y="2929255"/>
            <a:ext cx="4536440" cy="18719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0" y="916940"/>
            <a:ext cx="7451725" cy="42786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960495" y="3147060"/>
            <a:ext cx="4320540" cy="93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2535" y="910590"/>
            <a:ext cx="7000240" cy="43561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555" y="820420"/>
            <a:ext cx="6838950" cy="438594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881120" y="1820545"/>
            <a:ext cx="4177030" cy="93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880" y="2166620"/>
            <a:ext cx="2601595" cy="33718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1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学生的学习、发展和成才</a:t>
            </a:r>
            <a:endParaRPr lang="en-US" altLang="zh-CN" sz="1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71550" y="2065020"/>
            <a:ext cx="2663825" cy="575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785" y="938530"/>
            <a:ext cx="6657340" cy="438277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707765" y="2425065"/>
            <a:ext cx="4032885" cy="432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890905"/>
            <a:ext cx="7127875" cy="434911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118235" y="4154170"/>
            <a:ext cx="4896485" cy="792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9995" y="869315"/>
            <a:ext cx="6549390" cy="43929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83310" y="3618230"/>
            <a:ext cx="4642485" cy="693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0" y="1022985"/>
            <a:ext cx="7265035" cy="41427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119505" y="3220085"/>
            <a:ext cx="4642485" cy="693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78220" y="3006090"/>
            <a:ext cx="1950085" cy="275590"/>
          </a:xfrm>
          <a:prstGeom prst="rect">
            <a:avLst/>
          </a:prstGeom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838825" y="2955925"/>
            <a:ext cx="2567305" cy="58356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1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科研反哺教学</a:t>
            </a:r>
            <a:endParaRPr lang="en-US" altLang="zh-CN" sz="1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1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基地学生的科研能力培养</a:t>
            </a:r>
            <a:endParaRPr lang="en-US" altLang="zh-CN" sz="1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95645" y="2785110"/>
            <a:ext cx="2664460" cy="7924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814070"/>
            <a:ext cx="7098030" cy="4491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6870" y="2999740"/>
            <a:ext cx="2639695" cy="58356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教学管理机构、人员</a:t>
            </a:r>
            <a:endParaRPr lang="en-US" altLang="zh-CN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教学管理体制、机制</a:t>
            </a:r>
            <a:endParaRPr lang="en-US" altLang="zh-CN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115" y="842645"/>
            <a:ext cx="6795135" cy="43135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0" y="882015"/>
            <a:ext cx="3840480" cy="341503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统一认识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高度重视</a:t>
            </a:r>
            <a:endParaRPr lang="en-US" altLang="zh-CN" sz="880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54605" y="1149985"/>
            <a:ext cx="3840480" cy="3415030"/>
          </a:xfrm>
          <a:prstGeom prst="rect">
            <a:avLst/>
          </a:prstGeom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树立正确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教育理念</a:t>
            </a:r>
            <a:endParaRPr lang="en-US" altLang="zh-CN" sz="720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3185" y="1207135"/>
            <a:ext cx="64376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学生中心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结果导向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持续改进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35" y="965835"/>
            <a:ext cx="6684010" cy="378333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779520" y="913130"/>
            <a:ext cx="1800225" cy="720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35150" y="2353310"/>
            <a:ext cx="1152525" cy="158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070" y="640080"/>
            <a:ext cx="7675880" cy="44348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643755" y="697230"/>
            <a:ext cx="3744595" cy="13677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940050" y="1149985"/>
            <a:ext cx="3840480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狠抓落实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必求实效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17955" y="787400"/>
            <a:ext cx="64376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理念体现在教学过程中</a:t>
            </a:r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规范体现在教学过程中</a:t>
            </a:r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质量体现在教学过程中</a:t>
            </a:r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138680" y="3850005"/>
            <a:ext cx="792480" cy="1009627"/>
          </a:xfrm>
          <a:prstGeom prst="roundRect">
            <a:avLst/>
          </a:prstGeom>
          <a:solidFill>
            <a:srgbClr val="832533"/>
          </a:solidFill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604260" y="3850005"/>
            <a:ext cx="792480" cy="1011649"/>
          </a:xfrm>
          <a:prstGeom prst="roundRect">
            <a:avLst/>
          </a:prstGeom>
          <a:solidFill>
            <a:srgbClr val="832533"/>
          </a:solidFill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科室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987925" y="3850005"/>
            <a:ext cx="792480" cy="1011649"/>
          </a:xfrm>
          <a:prstGeom prst="roundRect">
            <a:avLst/>
          </a:prstGeom>
          <a:solidFill>
            <a:srgbClr val="832533"/>
          </a:solidFill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71590" y="3848100"/>
            <a:ext cx="792480" cy="1011649"/>
          </a:xfrm>
          <a:prstGeom prst="roundRect">
            <a:avLst/>
          </a:prstGeom>
          <a:solidFill>
            <a:srgbClr val="832533"/>
          </a:solidFill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51685" y="840740"/>
            <a:ext cx="5112385" cy="2520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3820795" y="3497580"/>
            <a:ext cx="360045" cy="288290"/>
          </a:xfrm>
          <a:prstGeom prst="upArrow">
            <a:avLst/>
          </a:prstGeom>
          <a:noFill/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5283200" y="3497580"/>
            <a:ext cx="360045" cy="288290"/>
          </a:xfrm>
          <a:prstGeom prst="upArrow">
            <a:avLst/>
          </a:prstGeom>
          <a:noFill/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2355215" y="3497580"/>
            <a:ext cx="360045" cy="288290"/>
          </a:xfrm>
          <a:prstGeom prst="upArrow">
            <a:avLst/>
          </a:prstGeom>
          <a:noFill/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6543675" y="3497580"/>
            <a:ext cx="360045" cy="288290"/>
          </a:xfrm>
          <a:prstGeom prst="upArrow">
            <a:avLst/>
          </a:prstGeom>
          <a:noFill/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02385" y="888365"/>
            <a:ext cx="6437630" cy="410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《教学质量标准》《教学管理制度》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9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9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理论  见习  实习</a:t>
            </a:r>
            <a:endParaRPr lang="en-US" altLang="zh-CN" sz="3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第一课堂   第二课堂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爱教 乐教 善教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02385" y="833120"/>
            <a:ext cx="6552565" cy="9359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63825" y="2209165"/>
            <a:ext cx="3816350" cy="129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88540" y="3939540"/>
            <a:ext cx="4464685" cy="10801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99160" y="2072640"/>
            <a:ext cx="792480" cy="2538630"/>
          </a:xfrm>
          <a:prstGeom prst="roundRect">
            <a:avLst/>
          </a:prstGeom>
          <a:solidFill>
            <a:srgbClr val="832533"/>
          </a:solidFill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严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格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执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11770" y="2072640"/>
            <a:ext cx="792480" cy="2538630"/>
          </a:xfrm>
          <a:prstGeom prst="roundRect">
            <a:avLst/>
          </a:prstGeom>
          <a:solidFill>
            <a:srgbClr val="832533"/>
          </a:solidFill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强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监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控</a:t>
            </a:r>
            <a:endParaRPr kumimoji="0" lang="en-US" altLang="ko-KR" sz="28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左箭头 8"/>
          <p:cNvSpPr/>
          <p:nvPr/>
        </p:nvSpPr>
        <p:spPr>
          <a:xfrm>
            <a:off x="7019925" y="3001010"/>
            <a:ext cx="720090" cy="576580"/>
          </a:xfrm>
          <a:prstGeom prst="leftArrow">
            <a:avLst/>
          </a:prstGeom>
          <a:noFill/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1805940" y="2843530"/>
            <a:ext cx="648335" cy="504190"/>
          </a:xfrm>
          <a:prstGeom prst="rightArrow">
            <a:avLst/>
          </a:prstGeom>
          <a:noFill/>
          <a:ln w="38100">
            <a:solidFill>
              <a:srgbClr val="832533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3563620" y="1849120"/>
            <a:ext cx="215900" cy="288290"/>
          </a:xfrm>
          <a:prstGeom prst="up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4932045" y="1849120"/>
            <a:ext cx="215900" cy="288290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84450" y="1084580"/>
            <a:ext cx="3840480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明确责任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分工协作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561465" y="2738755"/>
            <a:ext cx="712470" cy="1391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702560" y="2736215"/>
            <a:ext cx="667385" cy="13872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教学队伍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832860" y="2738755"/>
            <a:ext cx="689610" cy="13893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944745" y="2738755"/>
            <a:ext cx="675640" cy="13880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教学资源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080760" y="2738755"/>
            <a:ext cx="645795" cy="1385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学生发展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194550" y="2738755"/>
            <a:ext cx="669290" cy="13874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质量保障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61465" y="1177290"/>
            <a:ext cx="2961005" cy="6531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临床理论教学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879975" y="1177290"/>
            <a:ext cx="2983230" cy="6467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临床理论教学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上箭头 19"/>
          <p:cNvSpPr/>
          <p:nvPr/>
        </p:nvSpPr>
        <p:spPr>
          <a:xfrm>
            <a:off x="4324985" y="1997075"/>
            <a:ext cx="791845" cy="575945"/>
          </a:xfrm>
          <a:prstGeom prst="up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圆角矩形 13"/>
          <p:cNvSpPr/>
          <p:nvPr/>
        </p:nvSpPr>
        <p:spPr>
          <a:xfrm>
            <a:off x="1561465" y="1177290"/>
            <a:ext cx="2961005" cy="6467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基地医院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61465" y="2182495"/>
            <a:ext cx="2961005" cy="6467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教学管理部门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561465" y="3217545"/>
            <a:ext cx="2961005" cy="6467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教研室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561465" y="4208780"/>
            <a:ext cx="2961005" cy="64676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2987675" y="1849120"/>
            <a:ext cx="144145" cy="288290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2969895" y="2873375"/>
            <a:ext cx="144145" cy="288290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969895" y="3920490"/>
            <a:ext cx="144145" cy="288290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510530" y="1130935"/>
            <a:ext cx="2408555" cy="37733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高度重视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统筹规划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各施其职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齐心协力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全力以赴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圆角矩形 18"/>
          <p:cNvSpPr/>
          <p:nvPr/>
        </p:nvSpPr>
        <p:spPr>
          <a:xfrm>
            <a:off x="793115" y="791845"/>
            <a:ext cx="7687310" cy="42691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1099820" y="1186815"/>
            <a:ext cx="6776720" cy="180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医学教育认证由指定的专门机构、采用既定标准和程序对医学教育机构进行审核与评估的过程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CN" sz="15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--《Overview of Accreditation of Undergraduate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Medical Education Programs worldwide》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1645" y="3307080"/>
            <a:ext cx="5513705" cy="92202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我校临床医学专业接受专家到家考察的时间为</a:t>
            </a:r>
            <a:endParaRPr lang="zh-CN" altLang="en-US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2019年9月22-26日</a:t>
            </a:r>
            <a:endParaRPr lang="zh-CN" altLang="en-US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圆角矩形 7"/>
          <p:cNvSpPr/>
          <p:nvPr/>
        </p:nvSpPr>
        <p:spPr>
          <a:xfrm>
            <a:off x="3918585" y="777240"/>
            <a:ext cx="3774440" cy="39067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提高认识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同向同行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学习标准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遵纪守规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做好准备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68450" y="2407285"/>
            <a:ext cx="1352550" cy="6467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  生</a:t>
            </a:r>
            <a:endParaRPr kumimoji="0" lang="en-US" altLang="ko-K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046095" y="2459355"/>
            <a:ext cx="747395" cy="542606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26030" y="1250315"/>
            <a:ext cx="3840480" cy="3415030"/>
          </a:xfrm>
          <a:prstGeom prst="rect">
            <a:avLst/>
          </a:prstGeom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做好准备</a:t>
            </a:r>
            <a:endParaRPr lang="en-US" altLang="zh-CN" sz="7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迎接检查</a:t>
            </a:r>
            <a:endParaRPr lang="en-US" altLang="zh-CN" sz="720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70560" y="1149985"/>
            <a:ext cx="78498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平常心 正常态 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待客之道：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把最好的展示出来</a:t>
            </a:r>
            <a:endParaRPr lang="en-US" altLang="zh-CN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00034" y="500046"/>
            <a:ext cx="25330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ctr" hangingPunct="0">
              <a:buClr>
                <a:srgbClr val="C00000"/>
              </a:buClr>
              <a:buSzPct val="70000"/>
              <a:buFont typeface="Wingdings" panose="05000000000000000000" pitchFamily="2" charset="2"/>
              <a:buChar char="p"/>
              <a:tabLst>
                <a:tab pos="135890" algn="l"/>
              </a:tabLst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临床医学专业认证准备工作</a:t>
            </a:r>
            <a:endParaRPr lang="zh-CN" altLang="en-US" sz="1400" b="1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636" y="1000429"/>
            <a:ext cx="2071702" cy="428628"/>
          </a:xfrm>
          <a:prstGeom prst="rect">
            <a:avLst/>
          </a:prstGeom>
          <a:solidFill>
            <a:srgbClr val="DD6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迎接专家考察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1198" y="928356"/>
            <a:ext cx="221457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燕尾形 9"/>
          <p:cNvSpPr/>
          <p:nvPr/>
        </p:nvSpPr>
        <p:spPr>
          <a:xfrm>
            <a:off x="500034" y="1928806"/>
            <a:ext cx="1500198" cy="85725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1785918" y="1928806"/>
            <a:ext cx="1500198" cy="85725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3143240" y="1928806"/>
            <a:ext cx="1500198" cy="85725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4429124" y="1928806"/>
            <a:ext cx="1500198" cy="85725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5786446" y="1928806"/>
            <a:ext cx="1500198" cy="85725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7000892" y="1928806"/>
            <a:ext cx="1500198" cy="85725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500034" y="1928806"/>
            <a:ext cx="1500198" cy="857256"/>
          </a:xfrm>
          <a:prstGeom prst="chevr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2000244"/>
            <a:ext cx="928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院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08" y="2143120"/>
            <a:ext cx="1071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座谈会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868" y="2000244"/>
            <a:ext cx="928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教学观摩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2000244"/>
            <a:ext cx="928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现场走访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2000244"/>
            <a:ext cx="928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查阅资料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00958" y="2000244"/>
            <a:ext cx="928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意见反馈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472" y="3000376"/>
            <a:ext cx="114300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8460" y="3000375"/>
            <a:ext cx="138366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委员会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教学督导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管理人员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3000376"/>
            <a:ext cx="1143008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理论授课 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PBL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见习教学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教学查房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技能操作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7370" y="3000375"/>
            <a:ext cx="1430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临床技能中心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临床教研室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755" y="3000375"/>
            <a:ext cx="14573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理论教学档案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实习教学档案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9645" y="3000376"/>
            <a:ext cx="114300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785918" y="1928806"/>
            <a:ext cx="1500198" cy="857256"/>
          </a:xfrm>
          <a:prstGeom prst="chevr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3143240" y="1928806"/>
            <a:ext cx="1500198" cy="857256"/>
          </a:xfrm>
          <a:prstGeom prst="chevr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4429124" y="1928806"/>
            <a:ext cx="1500198" cy="857256"/>
          </a:xfrm>
          <a:prstGeom prst="chevr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5786446" y="1928806"/>
            <a:ext cx="1500198" cy="857256"/>
          </a:xfrm>
          <a:prstGeom prst="chevr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燕尾形 40"/>
          <p:cNvSpPr/>
          <p:nvPr/>
        </p:nvSpPr>
        <p:spPr>
          <a:xfrm>
            <a:off x="7000892" y="1928806"/>
            <a:ext cx="1500198" cy="857256"/>
          </a:xfrm>
          <a:prstGeom prst="chevr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2" grpId="0" bldLvl="0" animBg="1"/>
      <p:bldP spid="13" grpId="0" bldLvl="0" animBg="1"/>
      <p:bldP spid="18" grpId="0" bldLvl="0" animBg="1"/>
      <p:bldP spid="22" grpId="0" bldLvl="0" animBg="1"/>
      <p:bldP spid="23" grpId="0" bldLvl="0" animBg="1"/>
      <p:bldP spid="24" grpId="0"/>
      <p:bldP spid="24" grpId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图示 1"/>
          <p:cNvGraphicFramePr/>
          <p:nvPr/>
        </p:nvGraphicFramePr>
        <p:xfrm>
          <a:off x="1064895" y="928370"/>
          <a:ext cx="691642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587625" y="3141345"/>
            <a:ext cx="947420" cy="52197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+mn-lt"/>
              </a:rPr>
              <a:t>质保</a:t>
            </a:r>
            <a:endParaRPr lang="en-US" altLang="zh-CN" sz="2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1790" y="1847850"/>
            <a:ext cx="947420" cy="52197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+mn-lt"/>
              </a:rPr>
              <a:t>结果</a:t>
            </a:r>
            <a:endParaRPr lang="en-US" altLang="zh-CN" sz="2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1198" y="928356"/>
            <a:ext cx="221457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2636" y="1000429"/>
            <a:ext cx="2071702" cy="428628"/>
          </a:xfrm>
          <a:prstGeom prst="rect">
            <a:avLst/>
          </a:prstGeom>
          <a:solidFill>
            <a:srgbClr val="DD6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关注重点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2965" y="4152265"/>
            <a:ext cx="947420" cy="52197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+mn-lt"/>
              </a:rPr>
              <a:t>评价</a:t>
            </a:r>
            <a:endParaRPr lang="en-US" altLang="zh-CN" sz="28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8565" y="1580515"/>
            <a:ext cx="670750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专业认证 人人有责</a:t>
            </a:r>
            <a:endParaRPr lang="en-US" altLang="zh-CN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专业认证 任重道远</a:t>
            </a:r>
            <a:endParaRPr lang="en-US" altLang="zh-CN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68148" y="2092219"/>
            <a:ext cx="604837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谢谢</a:t>
            </a:r>
            <a:r>
              <a:rPr lang="en-US" altLang="zh-C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聆听</a:t>
            </a:r>
            <a:r>
              <a:rPr lang="zh-CN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敬请批评指正！</a:t>
            </a:r>
            <a:endParaRPr lang="zh-CN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Tm="793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054100"/>
            <a:ext cx="7553960" cy="39192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10" y="824865"/>
            <a:ext cx="7675245" cy="436435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文本框 3"/>
          <p:cNvSpPr txBox="1"/>
          <p:nvPr/>
        </p:nvSpPr>
        <p:spPr>
          <a:xfrm>
            <a:off x="850265" y="2167255"/>
            <a:ext cx="1560195" cy="398780"/>
          </a:xfrm>
          <a:prstGeom prst="rect">
            <a:avLst/>
          </a:prstGeom>
          <a:solidFill>
            <a:srgbClr val="E6E8EE"/>
          </a:solidFill>
          <a:ln w="57150">
            <a:solidFill>
              <a:srgbClr val="F1350F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自愿申请</a:t>
            </a:r>
            <a:endParaRPr lang="en-US" altLang="zh-CN" sz="20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55800" y="3136900"/>
            <a:ext cx="1440180" cy="337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1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第二轮认证</a:t>
            </a:r>
            <a:endParaRPr kumimoji="0" lang="en-US" altLang="ko-KR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2771775" y="3505200"/>
            <a:ext cx="75565" cy="720090"/>
          </a:xfrm>
          <a:prstGeom prst="upArrow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793115"/>
            <a:ext cx="7030720" cy="44862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363085" y="1575435"/>
            <a:ext cx="1728470" cy="28079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爆炸形 1 4"/>
          <p:cNvSpPr/>
          <p:nvPr/>
        </p:nvSpPr>
        <p:spPr>
          <a:xfrm>
            <a:off x="5767070" y="433705"/>
            <a:ext cx="1800225" cy="1159854"/>
          </a:xfrm>
          <a:prstGeom prst="irregularSeal1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保6争7</a:t>
            </a:r>
            <a:endParaRPr kumimoji="0" lang="en-US" altLang="ko-KR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297305" y="1021080"/>
            <a:ext cx="6309360" cy="3230245"/>
          </a:xfrm>
          <a:prstGeom prst="rect">
            <a:avLst/>
          </a:prstGeom>
          <a:solidFill>
            <a:srgbClr val="832533"/>
          </a:solidFill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，全国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88/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142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院校接受了临床医学专业认证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/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所学校外籍专家参与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考察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后回访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2000" dirty="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1所学校进行了第2轮认证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" y="1037590"/>
            <a:ext cx="7305675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2_默认设计模板">
  <a:themeElements>
    <a:clrScheme name="默认设计模板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875A8"/>
      </a:accent2>
      <a:accent3>
        <a:srgbClr val="FFFFFF"/>
      </a:accent3>
      <a:accent4>
        <a:srgbClr val="000000"/>
      </a:accent4>
      <a:accent5>
        <a:srgbClr val="DAEDEF"/>
      </a:accent5>
      <a:accent6>
        <a:srgbClr val="326998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altLang="ko-KR" sz="200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ko-KR" altLang="zh-CN" sz="1200" b="1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  <a:txDef>
      <a:spPr/>
      <a:bodyPr wrap="square" rtlCol="0">
        <a:spAutoFit/>
      </a:bodyPr>
      <a:lstStyle>
        <a:defPPr>
          <a:defRPr lang="en-US" altLang="zh-CN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6F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4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75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9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默认设计模板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875A8"/>
      </a:accent2>
      <a:accent3>
        <a:srgbClr val="FFFFFF"/>
      </a:accent3>
      <a:accent4>
        <a:srgbClr val="000000"/>
      </a:accent4>
      <a:accent5>
        <a:srgbClr val="DAEDEF"/>
      </a:accent5>
      <a:accent6>
        <a:srgbClr val="326998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ko-KR" altLang="zh-CN" sz="1200" b="1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ko-KR" altLang="zh-CN" sz="1200" b="1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6F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4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75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9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WPS 演示</Application>
  <PresentationFormat>全屏显示(16:10)</PresentationFormat>
  <Paragraphs>215</Paragraphs>
  <Slides>46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微软雅黑</vt:lpstr>
      <vt:lpstr>华文楷体</vt:lpstr>
      <vt:lpstr>楷体</vt:lpstr>
      <vt:lpstr>SimSun-ExtB</vt:lpstr>
      <vt:lpstr>Gulim</vt:lpstr>
      <vt:lpstr>方正姚体</vt:lpstr>
      <vt:lpstr>Arial Unicode MS</vt:lpstr>
      <vt:lpstr>Symbol</vt:lpstr>
      <vt:lpstr>Trebuchet MS</vt:lpstr>
      <vt:lpstr>Tw Cen MT</vt:lpstr>
      <vt:lpstr>Tw Cen MT Condensed</vt:lpstr>
      <vt:lpstr>Vijaya</vt:lpstr>
      <vt:lpstr>Vrinda</vt:lpstr>
      <vt:lpstr>仿宋</vt:lpstr>
      <vt:lpstr>Wingdings 2</vt:lpstr>
      <vt:lpstr>华文新魏</vt:lpstr>
      <vt:lpstr>2_默认设计模板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(欤?鞙る敂鞛愳澑鞐瓣惮靻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</dc:title>
  <dc:creator>yy</dc:creator>
  <cp:lastModifiedBy>Pink°baro</cp:lastModifiedBy>
  <cp:revision>1441</cp:revision>
  <cp:lastPrinted>2016-08-23T02:09:00Z</cp:lastPrinted>
  <dcterms:created xsi:type="dcterms:W3CDTF">2001-07-24T02:41:00Z</dcterms:created>
  <dcterms:modified xsi:type="dcterms:W3CDTF">2019-05-21T07:48:25Z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  <property fmtid="{D5CDD505-2E9C-101B-9397-08002B2CF9AE}" pid="3" name="KSORubyTemplateID">
    <vt:lpwstr>2</vt:lpwstr>
  </property>
</Properties>
</file>